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24"/>
  </p:notesMasterIdLst>
  <p:sldIdLst>
    <p:sldId id="323" r:id="rId6"/>
    <p:sldId id="257" r:id="rId7"/>
    <p:sldId id="256" r:id="rId8"/>
    <p:sldId id="322" r:id="rId9"/>
    <p:sldId id="263" r:id="rId10"/>
    <p:sldId id="324" r:id="rId11"/>
    <p:sldId id="325" r:id="rId12"/>
    <p:sldId id="264" r:id="rId13"/>
    <p:sldId id="326" r:id="rId14"/>
    <p:sldId id="327" r:id="rId15"/>
    <p:sldId id="265" r:id="rId16"/>
    <p:sldId id="328" r:id="rId17"/>
    <p:sldId id="330" r:id="rId18"/>
    <p:sldId id="329" r:id="rId19"/>
    <p:sldId id="318" r:id="rId20"/>
    <p:sldId id="320" r:id="rId21"/>
    <p:sldId id="319" r:id="rId22"/>
    <p:sldId id="32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02B5447-DA71-4A16-9B17-3EC7F4E74E31}">
          <p14:sldIdLst>
            <p14:sldId id="323"/>
            <p14:sldId id="257"/>
            <p14:sldId id="256"/>
            <p14:sldId id="322"/>
            <p14:sldId id="263"/>
            <p14:sldId id="324"/>
            <p14:sldId id="325"/>
            <p14:sldId id="264"/>
            <p14:sldId id="326"/>
            <p14:sldId id="327"/>
            <p14:sldId id="265"/>
            <p14:sldId id="328"/>
            <p14:sldId id="330"/>
            <p14:sldId id="329"/>
            <p14:sldId id="318"/>
            <p14:sldId id="320"/>
            <p14:sldId id="319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43B45-78A7-4138-BC6A-A3A7BBA85179}" v="67" dt="2022-12-13T12:20:09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82" autoAdjust="0"/>
  </p:normalViewPr>
  <p:slideViewPr>
    <p:cSldViewPr snapToGrid="0">
      <p:cViewPr>
        <p:scale>
          <a:sx n="50" d="100"/>
          <a:sy n="50" d="100"/>
        </p:scale>
        <p:origin x="1906" y="45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42220-4104-4CEF-8405-21F1738579F9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E906-676F-465E-89CC-9A4456613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36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60D4-6B47-26B0-444F-257FE995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C70DD31-2CA6-3521-F05A-513BC0E7E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25B6B15-E70B-4430-CE2C-A98F046BC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257F94-34A8-28A1-758B-58D642C47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073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88A38-41CD-501B-751B-001BA04F7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FED0AEB-C627-ACF5-5901-2DB8D02CE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003A8E8-A70C-E8A4-7DE3-E2833F583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6984DC-3EA7-7663-613C-D45D8EC72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59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BC2F2-168D-26F5-71C0-B80C92D81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1E9215F-479B-696D-28E9-1F7848BED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C716C3C-C33F-3B9D-EDDC-A85826C53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F7EC53-0C97-9324-C883-F565B3158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11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4FE5F-DD67-929F-891D-7D5566C12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6FDB295-DC08-B151-6848-7253D9141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3672D3A-DBC1-DA68-31F2-4B71A5E4A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CFA5A2-1570-C90A-BF93-0F4AE8B4E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79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</a:p>
          <a:p>
            <a:endParaRPr lang="nl-NL" b="1" dirty="0"/>
          </a:p>
          <a:p>
            <a:r>
              <a:rPr lang="nl-NL" b="1" dirty="0"/>
              <a:t>Oude economie </a:t>
            </a:r>
            <a:r>
              <a:rPr lang="nl-NL" b="0" dirty="0"/>
              <a:t>Big is </a:t>
            </a:r>
            <a:r>
              <a:rPr lang="nl-NL" b="0" dirty="0" err="1"/>
              <a:t>beuatiful</a:t>
            </a:r>
            <a:r>
              <a:rPr lang="nl-NL" b="0" dirty="0"/>
              <a:t>….</a:t>
            </a:r>
          </a:p>
          <a:p>
            <a:endParaRPr lang="nl-NL" b="0" dirty="0"/>
          </a:p>
          <a:p>
            <a:r>
              <a:rPr lang="nl-NL" b="0" dirty="0"/>
              <a:t>Hoe, wat en waar. </a:t>
            </a:r>
          </a:p>
          <a:p>
            <a:r>
              <a:rPr lang="nl-NL" b="0" dirty="0"/>
              <a:t>Drie vuistregels</a:t>
            </a:r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622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b="1" dirty="0"/>
              <a:t>Klik met je buren</a:t>
            </a:r>
            <a:br>
              <a:rPr lang="nl-NL" dirty="0"/>
            </a:br>
            <a:r>
              <a:rPr lang="nl-NL" dirty="0"/>
              <a:t>Klanten hechten waarde aan lokale ondernemingen, waarde aan ondernemingen in hun gemeenschap. Dit bied waarde in de context van de omgeving van hun klant. </a:t>
            </a:r>
          </a:p>
          <a:p>
            <a:pPr marL="0" indent="0">
              <a:buFontTx/>
              <a:buNone/>
            </a:pPr>
            <a:r>
              <a:rPr lang="nl-NL" dirty="0"/>
              <a:t>	</a:t>
            </a:r>
            <a:r>
              <a:rPr lang="nl-NL" b="1" dirty="0"/>
              <a:t>Philips Eindhoven </a:t>
            </a:r>
            <a:r>
              <a:rPr lang="nl-NL" b="0" dirty="0"/>
              <a:t>– goed voorbeeld, Philips zorgde goed voor zijn personeel en de buurt Eindhoven, Philips wist dat de kinderen van hun 	medewerkers uiteindelijk daar kwamen te werken. </a:t>
            </a:r>
            <a:endParaRPr lang="nl-NL" dirty="0"/>
          </a:p>
          <a:p>
            <a:pPr marL="0" indent="0">
              <a:buFontTx/>
              <a:buNone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b="1" dirty="0"/>
              <a:t>Weet de weg op het web</a:t>
            </a:r>
            <a:br>
              <a:rPr lang="nl-NL" dirty="0"/>
            </a:br>
            <a:r>
              <a:rPr lang="nl-NL" dirty="0"/>
              <a:t>Globalisering (zorg voor soepel zakendoen op verschillende schaalniveaus) snellere voorsprong als klanten je weten te vinden, bijna iedereen heeft internet.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Verplaats zo min mogelijk </a:t>
            </a:r>
            <a:br>
              <a:rPr lang="nl-NL" dirty="0"/>
            </a:br>
            <a:r>
              <a:rPr lang="nl-NL" dirty="0"/>
              <a:t>Het is niet milieuvriendelijk om te reizen, zoveel mogelijk regionaal. Dit is duurzaam en goed voor de lokale economie, punt 1.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83F-F082-47A9-B435-86437F24696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62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15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Netflix</a:t>
            </a:r>
            <a:r>
              <a:rPr lang="nl-NL" dirty="0"/>
              <a:t> voor spullen</a:t>
            </a:r>
            <a:br>
              <a:rPr lang="nl-NL" dirty="0"/>
            </a:br>
            <a:r>
              <a:rPr lang="nl-NL" dirty="0" err="1"/>
              <a:t>Preformance-based</a:t>
            </a:r>
            <a:endParaRPr lang="nl-NL" dirty="0"/>
          </a:p>
          <a:p>
            <a:r>
              <a:rPr lang="nl-NL" dirty="0"/>
              <a:t>Nieuwe relaties, geen korte transacties maar lange termijnverbintenissen, vertrouwen is essentieel.</a:t>
            </a:r>
          </a:p>
          <a:p>
            <a:r>
              <a:rPr lang="nl-NL" dirty="0"/>
              <a:t>Klant staat centraal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76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35268-510A-6158-5263-8C1D00140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3CFD9E3-4617-D6A0-0833-8CEA299B5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DEF84EE-BD0B-C925-58B7-15D56EA10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000" dirty="0" err="1"/>
              <a:t>Netflix</a:t>
            </a:r>
            <a:r>
              <a:rPr lang="nl-NL" sz="2000" dirty="0"/>
              <a:t> voor spullen</a:t>
            </a:r>
            <a:br>
              <a:rPr lang="nl-NL" sz="2000" dirty="0"/>
            </a:br>
            <a:r>
              <a:rPr lang="nl-NL" sz="2000" dirty="0" err="1"/>
              <a:t>Preformance-based</a:t>
            </a:r>
            <a:endParaRPr lang="nl-NL" sz="2000" dirty="0"/>
          </a:p>
          <a:p>
            <a:r>
              <a:rPr lang="nl-NL" sz="2000" dirty="0"/>
              <a:t>Nieuwe relaties, geen korte transacties maar lange termijnverbintenissen, vertrouwen is essentieel.</a:t>
            </a:r>
          </a:p>
          <a:p>
            <a:r>
              <a:rPr lang="nl-NL" sz="2000" dirty="0"/>
              <a:t>Klant staat centraal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9F15CC-D2DC-D551-631B-CDFD32250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19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88988-DD0F-7261-6C9E-42F598E3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A0A207D-0D0F-56D4-E1F0-88A0F8E7F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7273132-2AEB-BDCC-B6E1-86502F139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Netflix</a:t>
            </a:r>
            <a:r>
              <a:rPr lang="nl-NL" dirty="0"/>
              <a:t> voor spullen</a:t>
            </a:r>
            <a:br>
              <a:rPr lang="nl-NL" dirty="0"/>
            </a:br>
            <a:r>
              <a:rPr lang="nl-NL" dirty="0" err="1"/>
              <a:t>Preformance-based</a:t>
            </a:r>
            <a:endParaRPr lang="nl-NL" dirty="0"/>
          </a:p>
          <a:p>
            <a:r>
              <a:rPr lang="nl-NL" dirty="0"/>
              <a:t>Nieuwe relaties, geen korte transacties maar lange termijnverbintenissen, vertrouwen is essentieel.</a:t>
            </a:r>
          </a:p>
          <a:p>
            <a:r>
              <a:rPr lang="nl-NL" dirty="0"/>
              <a:t>Klant staat centraal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9D39B4-F0FD-3144-B004-6AC422B92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044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Maximale waardencreatie over de hele </a:t>
            </a:r>
            <a:r>
              <a:rPr lang="nl-NL" dirty="0" err="1"/>
              <a:t>supply</a:t>
            </a:r>
            <a:r>
              <a:rPr lang="nl-NL" dirty="0"/>
              <a:t> chain</a:t>
            </a:r>
          </a:p>
          <a:p>
            <a:r>
              <a:rPr lang="nl-NL" dirty="0"/>
              <a:t>Samenwerking tussen partijen</a:t>
            </a:r>
          </a:p>
          <a:p>
            <a:r>
              <a:rPr lang="nl-NL" dirty="0"/>
              <a:t>Klant-leveranciersrelaties staan centraal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008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42B88-EAD1-AB59-9CED-C2F6EE556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BAAB5C6-1605-3CD9-B3D9-E200E8C45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4495DC1-4F4D-AF76-7916-356D3C6CE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Maximale waardencreatie over de hele </a:t>
            </a:r>
            <a:r>
              <a:rPr lang="nl-NL" dirty="0" err="1"/>
              <a:t>supply</a:t>
            </a:r>
            <a:r>
              <a:rPr lang="nl-NL" dirty="0"/>
              <a:t> chain</a:t>
            </a:r>
          </a:p>
          <a:p>
            <a:r>
              <a:rPr lang="nl-NL" dirty="0"/>
              <a:t>Samenwerking tussen partijen</a:t>
            </a:r>
          </a:p>
          <a:p>
            <a:r>
              <a:rPr lang="nl-NL" dirty="0"/>
              <a:t>Klant-leveranciersrelaties staan centraal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7CF47E-66B0-18A4-CF58-11E4E2EC4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76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FFC3E-7875-424C-BA46-821A04650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A44295F-D6C1-ADB9-12C5-783426190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7F69DAF-A234-6DBE-48AD-2D0E3F18D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Maximale waardencreatie over de hele </a:t>
            </a:r>
            <a:r>
              <a:rPr lang="nl-NL" dirty="0" err="1"/>
              <a:t>supply</a:t>
            </a:r>
            <a:r>
              <a:rPr lang="nl-NL" dirty="0"/>
              <a:t> chain</a:t>
            </a:r>
          </a:p>
          <a:p>
            <a:r>
              <a:rPr lang="nl-NL" dirty="0"/>
              <a:t>Samenwerking tussen partijen</a:t>
            </a:r>
          </a:p>
          <a:p>
            <a:r>
              <a:rPr lang="nl-NL" dirty="0"/>
              <a:t>Klant-leveranciersrelaties staan centraal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830B83-3D79-8C64-530A-AFC71375C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048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globaal en lokaal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E906-676F-465E-89CC-9A44566137F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69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7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772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1780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828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61583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6451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3042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85646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3726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5512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80459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6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6226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83112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3073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8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6156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582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1810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5032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4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44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255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9154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821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33319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17E4F-FAA2-E191-A722-09D0F6C40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388545-C2B1-6FA7-BE5D-699B68DC5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348BC0-9BD5-4C8A-CE68-3CB44F1D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D502B4-7C11-A4A9-F417-15824E06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7B3276-7216-5885-EE95-1E70E78C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793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45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6830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43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261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0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88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413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5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1358EB03-1C34-41CF-A577-7B06C711A32E}" type="datetimeFigureOut">
              <a:rPr lang="nl-NL" smtClean="0"/>
              <a:t>3-12-2024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B6CE9B6-AFFD-4906-A518-48B56AB0EB4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57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7E4B9-42F7-2A1E-F13B-902C42028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ir trade outdoor clothing. Activewear with a environmental caring culture.">
            <a:extLst>
              <a:ext uri="{FF2B5EF4-FFF2-40B4-BE49-F238E27FC236}">
                <a16:creationId xmlns:a16="http://schemas.microsoft.com/office/drawing/2014/main" id="{7A1C12A5-575E-86D6-B23C-13FB050F6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7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9E095-189E-AB79-2D3D-1450CE296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F4835-63ED-3186-A269-FA352DA2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Value </a:t>
            </a:r>
            <a:r>
              <a:rPr lang="nl-NL" dirty="0" err="1"/>
              <a:t>cycle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F466F0-F51D-CAB6-6572-BEF77CF61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3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83B15-C6DE-B41A-FC75-585AC457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Schaalgrootte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238CACC-604A-AC6B-B159-999AB624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37505" r="42272" b="30905"/>
          <a:stretch/>
        </p:blipFill>
        <p:spPr>
          <a:xfrm>
            <a:off x="5542650" y="711354"/>
            <a:ext cx="5069103" cy="543529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5424D7C-8F34-D15E-3AC0-D8D5FD3DABE1}"/>
              </a:ext>
            </a:extLst>
          </p:cNvPr>
          <p:cNvSpPr txBox="1"/>
          <p:nvPr/>
        </p:nvSpPr>
        <p:spPr>
          <a:xfrm>
            <a:off x="371476" y="1162003"/>
            <a:ext cx="5416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benutten van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schaalvoordelen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door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samenwerking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netwerken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, in plaats van alleen maar te groeien in omvang.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60027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79A02-7E0E-767A-6D3E-D2E62A82F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stainable L.A. sew shop uplifts marginalized communities - Los Angeles  Times">
            <a:extLst>
              <a:ext uri="{FF2B5EF4-FFF2-40B4-BE49-F238E27FC236}">
                <a16:creationId xmlns:a16="http://schemas.microsoft.com/office/drawing/2014/main" id="{032FEA5D-BF68-AE1C-8F66-E1AA14D0D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6"/>
          <a:stretch/>
        </p:blipFill>
        <p:spPr bwMode="auto">
          <a:xfrm>
            <a:off x="4660265" y="0"/>
            <a:ext cx="7531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UAY Clothing &amp; Textile Repairs">
            <a:extLst>
              <a:ext uri="{FF2B5EF4-FFF2-40B4-BE49-F238E27FC236}">
                <a16:creationId xmlns:a16="http://schemas.microsoft.com/office/drawing/2014/main" id="{D4F007FE-1F5C-89B6-700B-0C10EA28A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2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0B00D-F185-95D3-17B1-755556171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B798B-2A93-62B4-C3FF-30608EF9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Financiering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04F429-073B-7EBE-725C-A865E4B5B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37505" r="42272" b="30905"/>
          <a:stretch/>
        </p:blipFill>
        <p:spPr>
          <a:xfrm>
            <a:off x="5542650" y="711354"/>
            <a:ext cx="5069103" cy="543529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7378F8B-217C-400C-A309-3C5F3CFF072E}"/>
              </a:ext>
            </a:extLst>
          </p:cNvPr>
          <p:cNvSpPr txBox="1"/>
          <p:nvPr/>
        </p:nvSpPr>
        <p:spPr>
          <a:xfrm>
            <a:off x="371476" y="1162003"/>
            <a:ext cx="5724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vinden van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nieuwe financieringsmodellen 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die duurzaamheid en lange termijn waardecreatie ondersteunen.</a:t>
            </a:r>
          </a:p>
        </p:txBody>
      </p:sp>
    </p:spTree>
    <p:extLst>
      <p:ext uri="{BB962C8B-B14F-4D97-AF65-F5344CB8AC3E}">
        <p14:creationId xmlns:p14="http://schemas.microsoft.com/office/powerpoint/2010/main" val="419649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216C0-6E36-7CCA-8804-E06772600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tagonia &amp; steward-ownership - We Are Stewards">
            <a:extLst>
              <a:ext uri="{FF2B5EF4-FFF2-40B4-BE49-F238E27FC236}">
                <a16:creationId xmlns:a16="http://schemas.microsoft.com/office/drawing/2014/main" id="{3948E304-81BF-98D2-F270-FD2FF8B3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5480"/>
            <a:ext cx="1219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063A018-46EA-28BA-BB36-62AA975A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/>
          <a:lstStyle/>
          <a:p>
            <a:r>
              <a:rPr lang="nl-NL" dirty="0"/>
              <a:t>Financiering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28F2028-3FBE-CAAF-4810-CCCC48DA78DA}"/>
              </a:ext>
            </a:extLst>
          </p:cNvPr>
          <p:cNvSpPr txBox="1"/>
          <p:nvPr/>
        </p:nvSpPr>
        <p:spPr>
          <a:xfrm>
            <a:off x="371476" y="1162003"/>
            <a:ext cx="5724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vinden van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nieuwe financieringsmodellen 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die duurzaamheid en lange termijn waardecreatie ondersteunen.</a:t>
            </a:r>
          </a:p>
        </p:txBody>
      </p:sp>
    </p:spTree>
    <p:extLst>
      <p:ext uri="{BB962C8B-B14F-4D97-AF65-F5344CB8AC3E}">
        <p14:creationId xmlns:p14="http://schemas.microsoft.com/office/powerpoint/2010/main" val="80996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FDDA474-1373-4B7F-B020-4C223948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Lokaal tot mondiaal</a:t>
            </a:r>
          </a:p>
        </p:txBody>
      </p:sp>
      <p:pic>
        <p:nvPicPr>
          <p:cNvPr id="3074" name="Picture 2" descr="Tilburg - Wikipedia">
            <a:extLst>
              <a:ext uri="{FF2B5EF4-FFF2-40B4-BE49-F238E27FC236}">
                <a16:creationId xmlns:a16="http://schemas.microsoft.com/office/drawing/2014/main" id="{20B0A70A-FED7-4033-A13D-60AD27084E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7" y="1148696"/>
            <a:ext cx="3420456" cy="22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derland - Wikipedia">
            <a:extLst>
              <a:ext uri="{FF2B5EF4-FFF2-40B4-BE49-F238E27FC236}">
                <a16:creationId xmlns:a16="http://schemas.microsoft.com/office/drawing/2014/main" id="{D0BA38A1-4BAC-4096-8257-F4AF5875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29" y="632866"/>
            <a:ext cx="2361221" cy="26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E2CCC7-1324-4269-A6D8-F1509E594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38" y="3989069"/>
            <a:ext cx="3013262" cy="24106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7357D39-19DA-490A-8971-C4ED3F48DEB8}"/>
              </a:ext>
            </a:extLst>
          </p:cNvPr>
          <p:cNvSpPr txBox="1"/>
          <p:nvPr/>
        </p:nvSpPr>
        <p:spPr>
          <a:xfrm>
            <a:off x="971658" y="3544342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Lokaal – </a:t>
            </a:r>
            <a:r>
              <a:rPr lang="nl-NL" dirty="0"/>
              <a:t>In je eigen dorp, stad of regio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BA647D1-1B06-43E7-816D-D44C5D54637D}"/>
              </a:ext>
            </a:extLst>
          </p:cNvPr>
          <p:cNvSpPr txBox="1"/>
          <p:nvPr/>
        </p:nvSpPr>
        <p:spPr>
          <a:xfrm>
            <a:off x="6545356" y="3410136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Nationaal – </a:t>
            </a:r>
            <a:r>
              <a:rPr lang="nl-NL" dirty="0"/>
              <a:t>In je eigen land, eventueel daar net buiten.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6F8FDF7-79B5-4CF2-854F-01E5E58A567A}"/>
              </a:ext>
            </a:extLst>
          </p:cNvPr>
          <p:cNvSpPr txBox="1"/>
          <p:nvPr/>
        </p:nvSpPr>
        <p:spPr>
          <a:xfrm>
            <a:off x="365279" y="6444662"/>
            <a:ext cx="6320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Regionaal </a:t>
            </a:r>
            <a:r>
              <a:rPr lang="nl-NL" dirty="0"/>
              <a:t>– In noord-Europa, midden oosten of  zuid Azië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7F68481-0BA2-441C-BE70-7E69B974BAAF}"/>
              </a:ext>
            </a:extLst>
          </p:cNvPr>
          <p:cNvSpPr txBox="1"/>
          <p:nvPr/>
        </p:nvSpPr>
        <p:spPr>
          <a:xfrm>
            <a:off x="7159545" y="6446361"/>
            <a:ext cx="3973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Mondiaal </a:t>
            </a:r>
            <a:r>
              <a:rPr lang="nl-NL" dirty="0"/>
              <a:t>– over de hele wereld</a:t>
            </a:r>
            <a:endParaRPr lang="nl-NL" b="1" dirty="0"/>
          </a:p>
        </p:txBody>
      </p:sp>
      <p:pic>
        <p:nvPicPr>
          <p:cNvPr id="2" name="Picture 2" descr="The Peters World Map: Shows correctly the actual sizes of the continents | World  map continents, Accurate world map, World map printable">
            <a:extLst>
              <a:ext uri="{FF2B5EF4-FFF2-40B4-BE49-F238E27FC236}">
                <a16:creationId xmlns:a16="http://schemas.microsoft.com/office/drawing/2014/main" id="{5D35F2C3-1DB8-404F-868F-565175C5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93" y="3893707"/>
            <a:ext cx="3948846" cy="25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170FBA-6656-4790-94C6-B162D56E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9" y="296561"/>
            <a:ext cx="9211726" cy="1012050"/>
          </a:xfrm>
        </p:spPr>
        <p:txBody>
          <a:bodyPr/>
          <a:lstStyle/>
          <a:p>
            <a:r>
              <a:rPr lang="nl-NL" dirty="0"/>
              <a:t>Is globalisering dan iets voor in de geschiedenisboeken?</a:t>
            </a:r>
          </a:p>
        </p:txBody>
      </p:sp>
      <p:pic>
        <p:nvPicPr>
          <p:cNvPr id="2050" name="Picture 2" descr="Wereldkampioen globalisering">
            <a:extLst>
              <a:ext uri="{FF2B5EF4-FFF2-40B4-BE49-F238E27FC236}">
                <a16:creationId xmlns:a16="http://schemas.microsoft.com/office/drawing/2014/main" id="{76BE387D-CB5C-45DA-AF4A-36C7A19A8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2" y="2280936"/>
            <a:ext cx="9965030" cy="35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0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C07FABF-263B-4F2C-969F-13106DF4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5764305" cy="1162050"/>
          </a:xfrm>
        </p:spPr>
        <p:txBody>
          <a:bodyPr/>
          <a:lstStyle/>
          <a:p>
            <a:r>
              <a:rPr lang="nl-NL" dirty="0"/>
              <a:t>Drie vuistregels</a:t>
            </a:r>
            <a:br>
              <a:rPr lang="nl-NL" dirty="0"/>
            </a:br>
            <a:r>
              <a:rPr lang="nl-NL" dirty="0"/>
              <a:t>maximaal lokaal en maximaal internationaal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2A5EF40-CBCA-41E3-AE85-EF639BD6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NL" sz="1800" dirty="0"/>
              <a:t>Klik met je buren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Weet de weg op het web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Verplaats zo min mogelijk </a:t>
            </a:r>
          </a:p>
          <a:p>
            <a:endParaRPr lang="nl-NL" sz="1800" dirty="0"/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Focus op </a:t>
            </a:r>
            <a:r>
              <a:rPr lang="nl-NL" sz="1800" dirty="0" err="1"/>
              <a:t>waardecreatie</a:t>
            </a:r>
            <a:br>
              <a:rPr lang="nl-NL" sz="1800" dirty="0"/>
            </a:br>
            <a:r>
              <a:rPr lang="nl-NL" sz="1800" dirty="0"/>
              <a:t>(</a:t>
            </a:r>
            <a:r>
              <a:rPr lang="nl-NL" sz="1800" dirty="0" err="1"/>
              <a:t>planet</a:t>
            </a:r>
            <a:r>
              <a:rPr lang="nl-NL" sz="1800" dirty="0"/>
              <a:t>, </a:t>
            </a:r>
            <a:r>
              <a:rPr lang="nl-NL" sz="1800" dirty="0" err="1"/>
              <a:t>people</a:t>
            </a:r>
            <a:r>
              <a:rPr lang="nl-NL" sz="1800" dirty="0"/>
              <a:t>, </a:t>
            </a:r>
            <a:r>
              <a:rPr lang="nl-NL" sz="1800" dirty="0" err="1"/>
              <a:t>profit</a:t>
            </a:r>
            <a:r>
              <a:rPr lang="nl-NL" sz="1800" dirty="0"/>
              <a:t>)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Samenwerking met overheden</a:t>
            </a:r>
          </a:p>
        </p:txBody>
      </p:sp>
      <p:pic>
        <p:nvPicPr>
          <p:cNvPr id="1026" name="Picture 2" descr="Onze 10 vuistregels voor mens- en milieuvriendelijke acties | JBC België">
            <a:extLst>
              <a:ext uri="{FF2B5EF4-FFF2-40B4-BE49-F238E27FC236}">
                <a16:creationId xmlns:a16="http://schemas.microsoft.com/office/drawing/2014/main" id="{CBC19074-33C3-46A2-A38F-C40805E97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4"/>
          <a:stretch/>
        </p:blipFill>
        <p:spPr bwMode="auto">
          <a:xfrm>
            <a:off x="5345765" y="1980826"/>
            <a:ext cx="5603037" cy="4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E54FD-B190-4D76-F52A-AC96E44E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van vandaag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7FAE4D-B462-415A-E929-4C20285D4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Ga met elkaar in gesprek over jullie ondernemingen, gebruik daar onderstaande onderwerpen voor. </a:t>
            </a:r>
          </a:p>
          <a:p>
            <a:pPr marL="0" indent="0">
              <a:buNone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Welke rol krijgen klanten volgens de nieuwe economie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Hoe kan de waardenketen worden gesloten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Hoe kan het product zowel lokaal als mondiaal worden verkocht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endParaRPr lang="nl-NL" dirty="0"/>
          </a:p>
        </p:txBody>
      </p:sp>
      <p:pic>
        <p:nvPicPr>
          <p:cNvPr id="1026" name="Picture 2" descr="Projectsucces | Opdrachtgever: Klant is koning? - Projectsucces.nl">
            <a:extLst>
              <a:ext uri="{FF2B5EF4-FFF2-40B4-BE49-F238E27FC236}">
                <a16:creationId xmlns:a16="http://schemas.microsoft.com/office/drawing/2014/main" id="{1875EA3F-2D32-EC40-8FD1-730101B48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3263" r="4939" b="3822"/>
          <a:stretch/>
        </p:blipFill>
        <p:spPr bwMode="auto">
          <a:xfrm>
            <a:off x="5340349" y="923925"/>
            <a:ext cx="62420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9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Nieuwe economie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/>
                <a:cs typeface="Arial"/>
              </a:rPr>
              <a:t>Missie en visie</a:t>
            </a:r>
          </a:p>
          <a:p>
            <a:pPr>
              <a:buFont typeface="Wingdings" pitchFamily="2" charset="2"/>
              <a:buChar char="ü"/>
            </a:pPr>
            <a:r>
              <a:rPr lang="nl-N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Nieuwe economie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Qredits</a:t>
            </a:r>
            <a:endParaRPr lang="nl-NL" sz="12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 Canvas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850321" y="1736252"/>
            <a:ext cx="321666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Drie P’s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Zeven vensters van succes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Klanten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nl-NL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nl-NL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Financiering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Drie vuistregel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86126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Ondernemersverslag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6AD40C7-939F-80E6-E2FA-514725D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  <a:br>
              <a:rPr lang="nl-NL" dirty="0"/>
            </a:br>
            <a:endParaRPr lang="nl-NL" dirty="0"/>
          </a:p>
        </p:txBody>
      </p:sp>
      <p:pic>
        <p:nvPicPr>
          <p:cNvPr id="2" name="Picture 2" descr="Afbeeldingsresultaat voor people planet profit sustainability">
            <a:extLst>
              <a:ext uri="{FF2B5EF4-FFF2-40B4-BE49-F238E27FC236}">
                <a16:creationId xmlns:a16="http://schemas.microsoft.com/office/drawing/2014/main" id="{105408F4-68EA-3179-2043-5C80317EB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" b="4470"/>
          <a:stretch/>
        </p:blipFill>
        <p:spPr bwMode="auto">
          <a:xfrm>
            <a:off x="6183483" y="1813608"/>
            <a:ext cx="5427333" cy="4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2620B74-C4D6-373A-957F-A93171404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37505" r="40493" b="30905"/>
          <a:stretch/>
        </p:blipFill>
        <p:spPr>
          <a:xfrm>
            <a:off x="208171" y="1125845"/>
            <a:ext cx="5800348" cy="54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B1622B8-2FB3-E5F8-CA40-E995AE3A5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4" t="45183" r="26916" b="24932"/>
          <a:stretch/>
        </p:blipFill>
        <p:spPr>
          <a:xfrm>
            <a:off x="568960" y="2296160"/>
            <a:ext cx="9428480" cy="3319197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5BCF1DD6-53D7-1B3E-DFC2-7341A9895890}"/>
              </a:ext>
            </a:extLst>
          </p:cNvPr>
          <p:cNvSpPr/>
          <p:nvPr/>
        </p:nvSpPr>
        <p:spPr>
          <a:xfrm>
            <a:off x="162560" y="2428240"/>
            <a:ext cx="9966960" cy="2042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AD4F332-659D-6F1F-F2EA-D57D949B0B6C}"/>
              </a:ext>
            </a:extLst>
          </p:cNvPr>
          <p:cNvSpPr/>
          <p:nvPr/>
        </p:nvSpPr>
        <p:spPr>
          <a:xfrm>
            <a:off x="2702560" y="4399280"/>
            <a:ext cx="3393440" cy="1042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3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83B15-C6DE-B41A-FC75-585AC457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klanten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1F42C5-A790-5B82-6EA7-2501C5C78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37505" r="42272" b="30905"/>
          <a:stretch/>
        </p:blipFill>
        <p:spPr>
          <a:xfrm>
            <a:off x="5542650" y="711354"/>
            <a:ext cx="5069103" cy="543529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8A22606-29C1-D590-4CE1-FC4880369BB3}"/>
              </a:ext>
            </a:extLst>
          </p:cNvPr>
          <p:cNvSpPr txBox="1"/>
          <p:nvPr/>
        </p:nvSpPr>
        <p:spPr>
          <a:xfrm>
            <a:off x="371476" y="1162003"/>
            <a:ext cx="5416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centraal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stellen van de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klant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het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begrijpen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van hun veranderende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behoeften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waarden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99426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2A37C-9D0B-56DC-4EFF-5061FFA8B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C6A75-B885-DA37-AA8C-C413381E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klanten</a:t>
            </a:r>
          </a:p>
        </p:txBody>
      </p:sp>
      <p:pic>
        <p:nvPicPr>
          <p:cNvPr id="2052" name="Picture 4" descr="Patagonia Repair Review | Gearist">
            <a:extLst>
              <a:ext uri="{FF2B5EF4-FFF2-40B4-BE49-F238E27FC236}">
                <a16:creationId xmlns:a16="http://schemas.microsoft.com/office/drawing/2014/main" id="{F61BCB62-7F9E-E28F-9A90-211F893F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96863"/>
            <a:ext cx="12192000" cy="785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1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E1936-3628-5EE4-6F8A-8CBC8285F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95831-8CE4-2DCC-3006-04F1F497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9A2AB36-CC07-7BCB-BAD7-5D1B05E4E249}"/>
              </a:ext>
            </a:extLst>
          </p:cNvPr>
          <p:cNvSpPr txBox="1"/>
          <p:nvPr/>
        </p:nvSpPr>
        <p:spPr>
          <a:xfrm>
            <a:off x="371476" y="1162003"/>
            <a:ext cx="5416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centraal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stellen van de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klant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het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begrijpen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van hun veranderende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behoeften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en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waarden</a:t>
            </a:r>
            <a:endParaRPr lang="nl-NL" sz="2000" b="1" dirty="0"/>
          </a:p>
        </p:txBody>
      </p:sp>
      <p:pic>
        <p:nvPicPr>
          <p:cNvPr id="3074" name="Picture 2" descr="4C model marketingmix uitleg en voorbeeld | Marketingscriptie.nl">
            <a:extLst>
              <a:ext uri="{FF2B5EF4-FFF2-40B4-BE49-F238E27FC236}">
                <a16:creationId xmlns:a16="http://schemas.microsoft.com/office/drawing/2014/main" id="{817FBFE1-A5B5-5B2B-06C7-484F8326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6" y="2607908"/>
            <a:ext cx="8293207" cy="35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83B15-C6DE-B41A-FC75-585AC457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Value </a:t>
            </a:r>
            <a:r>
              <a:rPr lang="nl-NL" dirty="0" err="1"/>
              <a:t>cycle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17117D-B258-2DC5-8609-C18ED2CBF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95" t="37505" r="42272" b="30905"/>
          <a:stretch/>
        </p:blipFill>
        <p:spPr>
          <a:xfrm>
            <a:off x="5542650" y="711354"/>
            <a:ext cx="5069103" cy="543529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C1617B5-EB81-9DC3-26CE-754A9972F56C}"/>
              </a:ext>
            </a:extLst>
          </p:cNvPr>
          <p:cNvSpPr txBox="1"/>
          <p:nvPr/>
        </p:nvSpPr>
        <p:spPr>
          <a:xfrm>
            <a:off x="371476" y="1162003"/>
            <a:ext cx="54162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Het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vervangen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van de traditionele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waarde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keten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door een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waarde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nl-NL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cyclus</a:t>
            </a:r>
            <a:r>
              <a:rPr lang="nl-NL" sz="2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die duurzaamheid en hergebruik bevordert.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60343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8BB75-4A26-03F8-6EF3-EA502D5D4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DE5AD-DA77-B14C-7923-3A4C1C23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Value </a:t>
            </a:r>
            <a:r>
              <a:rPr lang="nl-NL" dirty="0" err="1"/>
              <a:t>cycle</a:t>
            </a:r>
            <a:endParaRPr lang="nl-NL" dirty="0"/>
          </a:p>
        </p:txBody>
      </p:sp>
      <p:pic>
        <p:nvPicPr>
          <p:cNvPr id="2050" name="Picture 2" descr="What is Supply chain management and it's importance?">
            <a:extLst>
              <a:ext uri="{FF2B5EF4-FFF2-40B4-BE49-F238E27FC236}">
                <a16:creationId xmlns:a16="http://schemas.microsoft.com/office/drawing/2014/main" id="{8D1DBFD7-3FEE-C154-D155-87388D75E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34" y="1118296"/>
            <a:ext cx="6101532" cy="50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95936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 maandag 22 november" id="{C01BAD4C-F3B0-414D-8368-E6A243C9E56B}" vid="{64840008-6871-944C-8C15-74064ED769E6}"/>
    </a:ext>
  </a:extLst>
</a:theme>
</file>

<file path=ppt/theme/theme2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9B059D35-1B16-4AAC-9800-1865C619C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915029-9F87-49B7-8040-B1031FA981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0B9209-B76D-4E96-A5C9-45B7CA710C2F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607</Words>
  <Application>Microsoft Office PowerPoint</Application>
  <PresentationFormat>Breedbeeld</PresentationFormat>
  <Paragraphs>117</Paragraphs>
  <Slides>18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Segoe UI</vt:lpstr>
      <vt:lpstr>Wingdings</vt:lpstr>
      <vt:lpstr>1_Kantoorthema</vt:lpstr>
      <vt:lpstr>ThemaYuverta</vt:lpstr>
      <vt:lpstr>PowerPoint-presentatie</vt:lpstr>
      <vt:lpstr>PowerPoint-presentatie</vt:lpstr>
      <vt:lpstr>Vorige week </vt:lpstr>
      <vt:lpstr>PowerPoint-presentatie</vt:lpstr>
      <vt:lpstr>klanten</vt:lpstr>
      <vt:lpstr>klanten</vt:lpstr>
      <vt:lpstr>klanten</vt:lpstr>
      <vt:lpstr>Value cycle</vt:lpstr>
      <vt:lpstr>Value cycle</vt:lpstr>
      <vt:lpstr>Value cycle</vt:lpstr>
      <vt:lpstr>Schaalgrootte</vt:lpstr>
      <vt:lpstr>PowerPoint-presentatie</vt:lpstr>
      <vt:lpstr>Financiering</vt:lpstr>
      <vt:lpstr>Financiering</vt:lpstr>
      <vt:lpstr>Lokaal tot mondiaal</vt:lpstr>
      <vt:lpstr>Is globalisering dan iets voor in de geschiedenisboeken?</vt:lpstr>
      <vt:lpstr>Drie vuistregels maximaal lokaal en maximaal internationaal</vt:lpstr>
      <vt:lpstr>Opdracht van vandaag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Thomas Noordeloos</cp:lastModifiedBy>
  <cp:revision>2</cp:revision>
  <dcterms:created xsi:type="dcterms:W3CDTF">2022-11-30T13:39:53Z</dcterms:created>
  <dcterms:modified xsi:type="dcterms:W3CDTF">2024-12-04T08:33:05Z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